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1" r:id="rId4"/>
  </p:sldMasterIdLst>
  <p:notesMasterIdLst>
    <p:notesMasterId r:id="rId25"/>
  </p:notesMasterIdLst>
  <p:handoutMasterIdLst>
    <p:handoutMasterId r:id="rId26"/>
  </p:handoutMasterIdLst>
  <p:sldIdLst>
    <p:sldId id="317" r:id="rId5"/>
    <p:sldId id="307" r:id="rId6"/>
    <p:sldId id="308" r:id="rId7"/>
    <p:sldId id="278" r:id="rId8"/>
    <p:sldId id="318" r:id="rId9"/>
    <p:sldId id="263" r:id="rId10"/>
    <p:sldId id="310" r:id="rId11"/>
    <p:sldId id="319" r:id="rId12"/>
    <p:sldId id="320" r:id="rId13"/>
    <p:sldId id="311" r:id="rId14"/>
    <p:sldId id="312" r:id="rId15"/>
    <p:sldId id="316" r:id="rId16"/>
    <p:sldId id="315" r:id="rId17"/>
    <p:sldId id="314" r:id="rId18"/>
    <p:sldId id="321" r:id="rId19"/>
    <p:sldId id="322" r:id="rId20"/>
    <p:sldId id="324" r:id="rId21"/>
    <p:sldId id="304" r:id="rId22"/>
    <p:sldId id="323" r:id="rId23"/>
    <p:sldId id="32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949"/>
    <a:srgbClr val="A09D79"/>
    <a:srgbClr val="D1D8B7"/>
    <a:srgbClr val="637700"/>
    <a:srgbClr val="DFE3E5"/>
    <a:srgbClr val="1CADE4"/>
    <a:srgbClr val="70AAD3"/>
    <a:srgbClr val="636A58"/>
    <a:srgbClr val="505A47"/>
    <a:srgbClr val="AD5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5405" autoAdjust="0"/>
  </p:normalViewPr>
  <p:slideViewPr>
    <p:cSldViewPr snapToGrid="0">
      <p:cViewPr varScale="1">
        <p:scale>
          <a:sx n="82" d="100"/>
          <a:sy n="82" d="100"/>
        </p:scale>
        <p:origin x="845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4/3/2025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274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80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6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734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4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33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18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886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033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18542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05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222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04929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61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02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5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471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15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92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34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110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821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1481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92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CAD8B9-1868-C236-4F2E-C0C755CC2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A8AE01-2995-197C-BDF9-B1B70BA5C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D40CF-7184-6FF6-D16E-509C465F9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0894C4-C555-AAB3-823E-2103E0496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03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387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5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5F40B3-2AFD-4844-5351-1458D30C8494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3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654" r:id="rId2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80988"/>
            <a:ext cx="9696449" cy="5348288"/>
          </a:xfrm>
        </p:spPr>
        <p:txBody>
          <a:bodyPr anchor="ctr">
            <a:normAutofit/>
          </a:bodyPr>
          <a:lstStyle/>
          <a:p>
            <a:r>
              <a:rPr lang="en-US" sz="7200" b="1" dirty="0">
                <a:solidFill>
                  <a:srgbClr val="325949"/>
                </a:solidFill>
                <a:latin typeface="Garamond" panose="02020404030301010803" pitchFamily="18" charset="0"/>
              </a:rPr>
              <a:t>Customer</a:t>
            </a:r>
            <a:r>
              <a:rPr lang="en-US" sz="7200" b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 Satisfaction Rating</a:t>
            </a:r>
            <a:br>
              <a:rPr lang="en-US" sz="72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</a:br>
            <a:br>
              <a:rPr lang="en-US" sz="72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</a:br>
            <a:r>
              <a:rPr lang="en-US" sz="7200" b="1" dirty="0">
                <a:solidFill>
                  <a:srgbClr val="002060"/>
                </a:solidFill>
                <a:latin typeface="Garamond" panose="02020404030301010803" pitchFamily="18" charset="0"/>
              </a:rPr>
              <a:t>“Prediction”</a:t>
            </a:r>
          </a:p>
        </p:txBody>
      </p:sp>
      <p:sp>
        <p:nvSpPr>
          <p:cNvPr id="2" name="Star: 7 Points 1">
            <a:extLst>
              <a:ext uri="{FF2B5EF4-FFF2-40B4-BE49-F238E27FC236}">
                <a16:creationId xmlns:a16="http://schemas.microsoft.com/office/drawing/2014/main" id="{A2D06FC5-DC3F-25FF-0CE1-99ABB5905A40}"/>
              </a:ext>
            </a:extLst>
          </p:cNvPr>
          <p:cNvSpPr/>
          <p:nvPr/>
        </p:nvSpPr>
        <p:spPr>
          <a:xfrm>
            <a:off x="3105150" y="3752847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12196693-A191-BB87-A352-2EAB3CDC1F0F}"/>
              </a:ext>
            </a:extLst>
          </p:cNvPr>
          <p:cNvSpPr/>
          <p:nvPr/>
        </p:nvSpPr>
        <p:spPr>
          <a:xfrm>
            <a:off x="4005259" y="3324221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5A9F3D6D-7427-C991-895A-D8F33162A7D9}"/>
              </a:ext>
            </a:extLst>
          </p:cNvPr>
          <p:cNvSpPr/>
          <p:nvPr/>
        </p:nvSpPr>
        <p:spPr>
          <a:xfrm>
            <a:off x="5014911" y="3138485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7 Points 5">
            <a:extLst>
              <a:ext uri="{FF2B5EF4-FFF2-40B4-BE49-F238E27FC236}">
                <a16:creationId xmlns:a16="http://schemas.microsoft.com/office/drawing/2014/main" id="{ECBC5AB4-DC4D-1A0B-0DCF-30FB8B1AB071}"/>
              </a:ext>
            </a:extLst>
          </p:cNvPr>
          <p:cNvSpPr/>
          <p:nvPr/>
        </p:nvSpPr>
        <p:spPr>
          <a:xfrm>
            <a:off x="6024563" y="3128956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C57F7352-5C98-56F2-88A5-ED38098483B3}"/>
              </a:ext>
            </a:extLst>
          </p:cNvPr>
          <p:cNvSpPr/>
          <p:nvPr/>
        </p:nvSpPr>
        <p:spPr>
          <a:xfrm>
            <a:off x="7034215" y="3138485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08023E22-31DF-3083-2B70-7142DCE0A666}"/>
              </a:ext>
            </a:extLst>
          </p:cNvPr>
          <p:cNvSpPr/>
          <p:nvPr/>
        </p:nvSpPr>
        <p:spPr>
          <a:xfrm>
            <a:off x="8043867" y="3395656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7 Points 8">
            <a:extLst>
              <a:ext uri="{FF2B5EF4-FFF2-40B4-BE49-F238E27FC236}">
                <a16:creationId xmlns:a16="http://schemas.microsoft.com/office/drawing/2014/main" id="{DF43ECB0-0D28-A128-7B31-578FD7E9036A}"/>
              </a:ext>
            </a:extLst>
          </p:cNvPr>
          <p:cNvSpPr/>
          <p:nvPr/>
        </p:nvSpPr>
        <p:spPr>
          <a:xfrm>
            <a:off x="8943976" y="3752846"/>
            <a:ext cx="419100" cy="428625"/>
          </a:xfrm>
          <a:prstGeom prst="star7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489C3-B865-D26E-200D-27237360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"/>
            <a:ext cx="7110714" cy="647449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562" y="615325"/>
            <a:ext cx="3688466" cy="914400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Correlation Analysis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8002C17-B700-EB6E-847A-8A3AF09B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14" y="3263155"/>
            <a:ext cx="5378645" cy="3861062"/>
          </a:xfrm>
          <a:prstGeom prst="rect">
            <a:avLst/>
          </a:prstGeom>
          <a:effectLst>
            <a:softEdge rad="406400"/>
          </a:effec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713984-950A-AB7A-84DD-19BC5B8F56C7}"/>
              </a:ext>
            </a:extLst>
          </p:cNvPr>
          <p:cNvCxnSpPr>
            <a:cxnSpLocks/>
          </p:cNvCxnSpPr>
          <p:nvPr/>
        </p:nvCxnSpPr>
        <p:spPr>
          <a:xfrm rot="10800000">
            <a:off x="7002688" y="2419108"/>
            <a:ext cx="2797349" cy="1234682"/>
          </a:xfrm>
          <a:prstGeom prst="bentConnector3">
            <a:avLst>
              <a:gd name="adj1" fmla="val 14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804B51-3808-7BE8-2558-4F58E6A4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078"/>
            <a:ext cx="8056418" cy="5352922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D974C95-119F-2941-4DEB-D24397E5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498" y="721360"/>
            <a:ext cx="4724102" cy="6492240"/>
          </a:xfrm>
          <a:prstGeom prst="rect">
            <a:avLst/>
          </a:prstGeom>
          <a:effectLst>
            <a:softEdge rad="469900"/>
          </a:effectLst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033074D8-30E9-28B0-4FC4-092CAC90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127322"/>
            <a:ext cx="5293360" cy="914400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Feature Engineering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2D093BE0-F147-DC29-6ACB-8C37B700B052}"/>
              </a:ext>
            </a:extLst>
          </p:cNvPr>
          <p:cNvSpPr txBox="1">
            <a:spLocks/>
          </p:cNvSpPr>
          <p:nvPr/>
        </p:nvSpPr>
        <p:spPr>
          <a:xfrm>
            <a:off x="6827820" y="0"/>
            <a:ext cx="5293360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325949"/>
                </a:solidFill>
                <a:latin typeface="Garamond" panose="02020404030301010803" pitchFamily="18" charset="0"/>
              </a:rPr>
              <a:t>Yeo-Johnson Transformation for outlier handling</a:t>
            </a:r>
            <a:endParaRPr lang="en-US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1F0B61-BF57-DF65-CB88-6C5DE1D6D560}"/>
              </a:ext>
            </a:extLst>
          </p:cNvPr>
          <p:cNvSpPr txBox="1"/>
          <p:nvPr/>
        </p:nvSpPr>
        <p:spPr>
          <a:xfrm>
            <a:off x="919373" y="223520"/>
            <a:ext cx="498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Model Training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47164-C3D0-35AC-7727-3E463BCD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56443"/>
            <a:ext cx="7122161" cy="37015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D34369-68B0-7197-89F7-48A73068EDDB}"/>
              </a:ext>
            </a:extLst>
          </p:cNvPr>
          <p:cNvSpPr txBox="1"/>
          <p:nvPr/>
        </p:nvSpPr>
        <p:spPr>
          <a:xfrm>
            <a:off x="694481" y="2403186"/>
            <a:ext cx="659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325949"/>
                </a:solidFill>
                <a:latin typeface="Garamond" panose="02020404030301010803" pitchFamily="18" charset="0"/>
              </a:rPr>
              <a:t>Baseline Model Performance</a:t>
            </a:r>
            <a:endParaRPr lang="en-US" sz="36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3E0E36C-790F-3ABF-EF17-29FC8400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48" y="0"/>
            <a:ext cx="5411755" cy="685800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60" y="1016000"/>
            <a:ext cx="5008880" cy="84328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Model Comparison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B6855E3-2188-20C8-4DD6-E45BC792C9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51014363"/>
              </p:ext>
            </p:extLst>
          </p:nvPr>
        </p:nvGraphicFramePr>
        <p:xfrm>
          <a:off x="660400" y="2312670"/>
          <a:ext cx="10693400" cy="389509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60808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167036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32651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9176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7790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Accuracy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ROC AUC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R2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79018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C</a:t>
                      </a:r>
                      <a:r>
                        <a:rPr lang="en-US" sz="2000" b="1" dirty="0" err="1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atBoost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0.965346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0.963122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0.858877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79018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XGBoost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0.963801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0.961667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0.852588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779018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LightGBM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0.963077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0.960531 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0.849639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779018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Logistic Regression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0.8759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rgbClr val="325949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0.9253</a:t>
                      </a:r>
                      <a:endParaRPr lang="en-US" sz="2000" b="1" dirty="0">
                        <a:solidFill>
                          <a:srgbClr val="325949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sz="2000" b="1" dirty="0">
                          <a:solidFill>
                            <a:srgbClr val="325949"/>
                          </a:solidFill>
                          <a:latin typeface="Garamond" panose="02020404030301010803" pitchFamily="18" charset="0"/>
                        </a:rPr>
                        <a:t>.772895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19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99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9C36CA-92DB-5C97-9579-BFFF16B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" y="128018"/>
            <a:ext cx="5128485" cy="914400"/>
          </a:xfrm>
        </p:spPr>
        <p:txBody>
          <a:bodyPr>
            <a:no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SHAP Explanation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840151-CA81-FB6B-A548-8A40A9CA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1152974"/>
            <a:ext cx="4848373" cy="5725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00C19-639D-D0A0-5561-2BC3F0705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16" y="3612479"/>
            <a:ext cx="6096000" cy="3245521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86D3D1-1B83-C069-ECC4-FF8EC378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09" y="-136142"/>
            <a:ext cx="7200411" cy="3854702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9C36CA-92DB-5C97-9579-BFFF16B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" y="128018"/>
            <a:ext cx="7593894" cy="914400"/>
          </a:xfrm>
        </p:spPr>
        <p:txBody>
          <a:bodyPr>
            <a:no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Train &amp; Validation Accuracy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FD542-0D0E-F998-71F7-C7D1A137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3" y="1290442"/>
            <a:ext cx="7199826" cy="4589362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13D792-0765-2AE8-8FF1-C603B37D7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66" y="0"/>
            <a:ext cx="5360476" cy="617509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5770E001-DF7F-B5EF-F041-EAF9E933ECCD}"/>
              </a:ext>
            </a:extLst>
          </p:cNvPr>
          <p:cNvSpPr txBox="1">
            <a:spLocks/>
          </p:cNvSpPr>
          <p:nvPr/>
        </p:nvSpPr>
        <p:spPr>
          <a:xfrm>
            <a:off x="2299053" y="5815582"/>
            <a:ext cx="7593894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1" dirty="0">
                <a:solidFill>
                  <a:srgbClr val="325949"/>
                </a:solidFill>
                <a:latin typeface="Garamond" panose="02020404030301010803" pitchFamily="18" charset="0"/>
              </a:rPr>
              <a:t>After optimising using </a:t>
            </a:r>
            <a:r>
              <a:rPr lang="en-GB" sz="4400" b="1" dirty="0">
                <a:solidFill>
                  <a:srgbClr val="C00000"/>
                </a:solidFill>
                <a:latin typeface="Garamond" panose="02020404030301010803" pitchFamily="18" charset="0"/>
              </a:rPr>
              <a:t>Optuna</a:t>
            </a:r>
            <a:endParaRPr lang="en-US" sz="4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6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9C36CA-92DB-5C97-9579-BFFF16B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64" y="128018"/>
            <a:ext cx="11170471" cy="914400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Feature Importance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3A64E-AEAB-9159-48B4-ECF355D6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4" y="1110232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C2345E91-1725-7271-664D-61489C53A56D}"/>
              </a:ext>
            </a:extLst>
          </p:cNvPr>
          <p:cNvSpPr/>
          <p:nvPr/>
        </p:nvSpPr>
        <p:spPr>
          <a:xfrm>
            <a:off x="0" y="3734764"/>
            <a:ext cx="3146384" cy="3146384"/>
          </a:xfrm>
          <a:prstGeom prst="frame">
            <a:avLst/>
          </a:prstGeom>
          <a:solidFill>
            <a:srgbClr val="D1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326B40F-FC59-EFF0-C6FF-784B95186BEF}"/>
              </a:ext>
            </a:extLst>
          </p:cNvPr>
          <p:cNvSpPr/>
          <p:nvPr/>
        </p:nvSpPr>
        <p:spPr>
          <a:xfrm>
            <a:off x="981919" y="1958049"/>
            <a:ext cx="4016415" cy="4016415"/>
          </a:xfrm>
          <a:prstGeom prst="frame">
            <a:avLst/>
          </a:prstGeom>
          <a:solidFill>
            <a:srgbClr val="D1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2DF4B6A3-BCA1-FF06-3C08-7DA014BAEBCE}"/>
              </a:ext>
            </a:extLst>
          </p:cNvPr>
          <p:cNvSpPr/>
          <p:nvPr/>
        </p:nvSpPr>
        <p:spPr>
          <a:xfrm rot="5400000">
            <a:off x="7087565" y="1776713"/>
            <a:ext cx="5104435" cy="5104435"/>
          </a:xfrm>
          <a:prstGeom prst="teardrop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E5693-F599-FC09-47FB-D9AC4258DFC2}"/>
              </a:ext>
            </a:extLst>
          </p:cNvPr>
          <p:cNvSpPr txBox="1"/>
          <p:nvPr/>
        </p:nvSpPr>
        <p:spPr>
          <a:xfrm>
            <a:off x="3549569" y="2228671"/>
            <a:ext cx="509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325949"/>
                </a:solidFill>
                <a:latin typeface="Garamond" panose="02020404030301010803" pitchFamily="18" charset="0"/>
              </a:rPr>
              <a:t>Key Insights</a:t>
            </a:r>
            <a:endParaRPr lang="en-US" sz="72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5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C8D64-079B-A7DB-BB38-502605C910C9}"/>
              </a:ext>
            </a:extLst>
          </p:cNvPr>
          <p:cNvSpPr txBox="1"/>
          <p:nvPr/>
        </p:nvSpPr>
        <p:spPr>
          <a:xfrm>
            <a:off x="3410672" y="217442"/>
            <a:ext cx="578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325949"/>
                </a:solidFill>
                <a:latin typeface="Garamond" panose="02020404030301010803" pitchFamily="18" charset="0"/>
              </a:rPr>
              <a:t>Most Influential Features</a:t>
            </a:r>
            <a:endParaRPr lang="en-US" sz="36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B9B40-17DF-6825-589D-554E9D991637}"/>
              </a:ext>
            </a:extLst>
          </p:cNvPr>
          <p:cNvSpPr txBox="1"/>
          <p:nvPr/>
        </p:nvSpPr>
        <p:spPr>
          <a:xfrm>
            <a:off x="2114308" y="1044139"/>
            <a:ext cx="7963384" cy="211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Inflight </a:t>
            </a:r>
            <a:r>
              <a:rPr lang="en-GB" sz="2800" b="1" i="0" dirty="0" err="1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wifi</a:t>
            </a:r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service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: Highest overall impact</a:t>
            </a:r>
          </a:p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Type of Travel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: Significant variability in satisfaction</a:t>
            </a:r>
          </a:p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Customer Type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: Strong influence on rating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1A0D4-312C-4049-C18C-6EADBAB611F2}"/>
              </a:ext>
            </a:extLst>
          </p:cNvPr>
          <p:cNvSpPr txBox="1"/>
          <p:nvPr/>
        </p:nvSpPr>
        <p:spPr>
          <a:xfrm>
            <a:off x="1555830" y="3803211"/>
            <a:ext cx="4076219" cy="254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Positive Influences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:</a:t>
            </a:r>
          </a:p>
          <a:p>
            <a:pPr marL="914400" lvl="1" indent="-4572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Class</a:t>
            </a:r>
          </a:p>
          <a:p>
            <a:pPr marL="914400" lvl="1" indent="-4572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Online boarding</a:t>
            </a:r>
          </a:p>
          <a:p>
            <a:pPr marL="914400" lvl="1" indent="-457200">
              <a:lnSpc>
                <a:spcPts val="4000"/>
              </a:lnSpc>
              <a:buFont typeface="Wingdings" panose="05000000000000000000" pitchFamily="2" charset="2"/>
              <a:buChar char="ü"/>
            </a:pP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Inflight entertainment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BE855-4AAC-582C-12A4-0219E41717A1}"/>
              </a:ext>
            </a:extLst>
          </p:cNvPr>
          <p:cNvSpPr txBox="1"/>
          <p:nvPr/>
        </p:nvSpPr>
        <p:spPr>
          <a:xfrm>
            <a:off x="4045352" y="2837707"/>
            <a:ext cx="451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Impact 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2AD58-493F-DD41-89B6-022A35B4B350}"/>
              </a:ext>
            </a:extLst>
          </p:cNvPr>
          <p:cNvSpPr txBox="1"/>
          <p:nvPr/>
        </p:nvSpPr>
        <p:spPr>
          <a:xfrm>
            <a:off x="6096000" y="3803211"/>
            <a:ext cx="57641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Negative Influences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Arrival Delay (consistently reduces satisfaction)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Inconsistent </a:t>
            </a:r>
            <a:r>
              <a:rPr lang="en-GB" sz="2800" b="0" i="0" dirty="0" err="1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wifi</a:t>
            </a:r>
            <a:r>
              <a:rPr lang="en-GB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service</a:t>
            </a:r>
          </a:p>
          <a:p>
            <a:endParaRPr lang="en-US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592704-FF5A-CF56-29FE-0CC747DE1416}"/>
              </a:ext>
            </a:extLst>
          </p:cNvPr>
          <p:cNvSpPr txBox="1"/>
          <p:nvPr/>
        </p:nvSpPr>
        <p:spPr>
          <a:xfrm>
            <a:off x="3537995" y="243068"/>
            <a:ext cx="511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Recommendations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6A0F-C1A8-EE00-D7D0-456453C4ADB7}"/>
              </a:ext>
            </a:extLst>
          </p:cNvPr>
          <p:cNvSpPr txBox="1"/>
          <p:nvPr/>
        </p:nvSpPr>
        <p:spPr>
          <a:xfrm>
            <a:off x="329879" y="1083259"/>
            <a:ext cx="6123008" cy="4555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Prioritize </a:t>
            </a:r>
            <a:r>
              <a:rPr lang="en-US" sz="2800" b="1" i="0" dirty="0" err="1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Wifi</a:t>
            </a:r>
            <a:r>
              <a:rPr lang="en-US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Quality</a:t>
            </a:r>
            <a:endParaRPr lang="en-US" sz="2800" b="0" i="0" dirty="0">
              <a:solidFill>
                <a:srgbClr val="325949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Consistent, high-speed internet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Uniform service across different travel types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Minimize Arrival Delays</a:t>
            </a:r>
            <a:endParaRPr lang="en-US" sz="2800" b="0" i="0" dirty="0">
              <a:solidFill>
                <a:srgbClr val="325949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Improve scheduling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Enhance operational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76522-CCC6-B46A-0D64-7B28E64A2469}"/>
              </a:ext>
            </a:extLst>
          </p:cNvPr>
          <p:cNvSpPr txBox="1"/>
          <p:nvPr/>
        </p:nvSpPr>
        <p:spPr>
          <a:xfrm>
            <a:off x="6096000" y="1230453"/>
            <a:ext cx="6123008" cy="4681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  <a:buFont typeface="+mj-lt"/>
              <a:buAutoNum type="arabicPeriod"/>
            </a:pPr>
            <a:r>
              <a:rPr lang="en-US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Personalized Customer Experience</a:t>
            </a:r>
            <a:endParaRPr lang="en-US" sz="2800" b="0" i="0" dirty="0">
              <a:solidFill>
                <a:srgbClr val="325949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algn="l">
              <a:lnSpc>
                <a:spcPts val="4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Tailor services to different customer types</a:t>
            </a:r>
          </a:p>
          <a:p>
            <a:pPr marL="742950" lvl="1" indent="-285750" algn="l">
              <a:lnSpc>
                <a:spcPts val="4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Segment-specific satisfaction strategies</a:t>
            </a:r>
          </a:p>
          <a:p>
            <a:pPr algn="l">
              <a:lnSpc>
                <a:spcPts val="4000"/>
              </a:lnSpc>
              <a:buFont typeface="+mj-lt"/>
              <a:buAutoNum type="arabicPeriod"/>
            </a:pPr>
            <a:r>
              <a:rPr lang="en-US" sz="2800" b="1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 Continuous Improvement</a:t>
            </a:r>
            <a:endParaRPr lang="en-US" sz="2800" b="0" i="0" dirty="0">
              <a:solidFill>
                <a:srgbClr val="325949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 algn="l">
              <a:lnSpc>
                <a:spcPts val="4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Monitor and enhance secondary features</a:t>
            </a:r>
          </a:p>
          <a:p>
            <a:pPr marL="742950" lvl="1" indent="-285750" algn="l">
              <a:lnSpc>
                <a:spcPts val="4000"/>
              </a:lnSpc>
              <a:buFont typeface="+mj-lt"/>
              <a:buAutoNum type="arabicPeriod"/>
            </a:pPr>
            <a:r>
              <a:rPr lang="en-US" sz="2800" b="0" i="0" dirty="0">
                <a:solidFill>
                  <a:srgbClr val="325949"/>
                </a:solidFill>
                <a:effectLst/>
                <a:latin typeface="Garamond" panose="02020404030301010803" pitchFamily="18" charset="0"/>
              </a:rPr>
              <a:t>Holistic approach to service quality</a:t>
            </a:r>
          </a:p>
        </p:txBody>
      </p:sp>
    </p:spTree>
    <p:extLst>
      <p:ext uri="{BB962C8B-B14F-4D97-AF65-F5344CB8AC3E}">
        <p14:creationId xmlns:p14="http://schemas.microsoft.com/office/powerpoint/2010/main" val="59096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360A4EF4-838A-809C-2905-D99B344A22CC}"/>
              </a:ext>
            </a:extLst>
          </p:cNvPr>
          <p:cNvSpPr/>
          <p:nvPr/>
        </p:nvSpPr>
        <p:spPr>
          <a:xfrm>
            <a:off x="870031" y="3734764"/>
            <a:ext cx="3146384" cy="3146384"/>
          </a:xfrm>
          <a:prstGeom prst="frame">
            <a:avLst/>
          </a:prstGeom>
          <a:solidFill>
            <a:srgbClr val="D1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FC355C9-29BC-E3FD-3901-5596A2D18936}"/>
              </a:ext>
            </a:extLst>
          </p:cNvPr>
          <p:cNvSpPr/>
          <p:nvPr/>
        </p:nvSpPr>
        <p:spPr>
          <a:xfrm>
            <a:off x="1851950" y="1958049"/>
            <a:ext cx="4016415" cy="4016415"/>
          </a:xfrm>
          <a:prstGeom prst="frame">
            <a:avLst/>
          </a:prstGeom>
          <a:solidFill>
            <a:srgbClr val="D1D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EF632335-BAE1-8182-C0D6-03171C26CB2E}"/>
              </a:ext>
            </a:extLst>
          </p:cNvPr>
          <p:cNvSpPr/>
          <p:nvPr/>
        </p:nvSpPr>
        <p:spPr>
          <a:xfrm>
            <a:off x="7087565" y="0"/>
            <a:ext cx="5104435" cy="5104435"/>
          </a:xfrm>
          <a:prstGeom prst="teardrop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31" y="663246"/>
            <a:ext cx="8911687" cy="17117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325949"/>
                </a:solidFill>
                <a:latin typeface="Garamond" panose="02020404030301010803" pitchFamily="18" charset="0"/>
              </a:rPr>
              <a:t>Overview</a:t>
            </a:r>
            <a:br>
              <a:rPr lang="en-GB" dirty="0">
                <a:latin typeface="Garamond" panose="02020404030301010803" pitchFamily="18" charset="0"/>
              </a:rPr>
            </a:br>
            <a:r>
              <a:rPr lang="en-GB" sz="31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This project develops a machine learning model to predict customer satisfaction in airlines using advanced techniques like </a:t>
            </a:r>
            <a:r>
              <a:rPr lang="en-GB" sz="3100" b="0" i="0" dirty="0" err="1">
                <a:solidFill>
                  <a:srgbClr val="C00000"/>
                </a:solidFill>
                <a:effectLst/>
                <a:latin typeface="Garamond" panose="02020404030301010803" pitchFamily="18" charset="0"/>
              </a:rPr>
              <a:t>CatBoost</a:t>
            </a:r>
            <a:r>
              <a:rPr lang="en-GB" sz="31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and </a:t>
            </a:r>
            <a:r>
              <a:rPr lang="en-GB" sz="3100" b="0" i="0" dirty="0">
                <a:solidFill>
                  <a:srgbClr val="C00000"/>
                </a:solidFill>
                <a:effectLst/>
                <a:latin typeface="Garamond" panose="02020404030301010803" pitchFamily="18" charset="0"/>
              </a:rPr>
              <a:t>Optuna</a:t>
            </a:r>
            <a:r>
              <a:rPr lang="en-GB" sz="31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for hyperparameter optimization.</a:t>
            </a:r>
            <a:endParaRPr lang="en-US" sz="31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063960"/>
              </p:ext>
            </p:extLst>
          </p:nvPr>
        </p:nvGraphicFramePr>
        <p:xfrm>
          <a:off x="2477453" y="2687913"/>
          <a:ext cx="8915398" cy="3880365"/>
        </p:xfrm>
        <a:graphic>
          <a:graphicData uri="http://schemas.openxmlformats.org/drawingml/2006/table">
            <a:tbl>
              <a:tblPr firstRow="1" bandRow="1"/>
              <a:tblGrid>
                <a:gridCol w="8915398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588525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rgbClr val="325949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Data Preprocessing</a:t>
                      </a:r>
                      <a:endParaRPr lang="en-GB" sz="2400" b="0" i="0" kern="1200" dirty="0">
                        <a:solidFill>
                          <a:srgbClr val="325949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</a:txBody>
                  <a:tcPr marL="194517" marR="1945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7360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rgbClr val="325949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Exploratory Data Analysis</a:t>
                      </a:r>
                      <a:endParaRPr lang="en-GB" sz="2400" b="0" i="0" kern="1200" dirty="0">
                        <a:solidFill>
                          <a:srgbClr val="325949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  <a:p>
                      <a:pPr algn="r"/>
                      <a:endParaRPr lang="en-US" sz="2400" b="0" kern="1200" dirty="0">
                        <a:solidFill>
                          <a:srgbClr val="325949"/>
                        </a:solidFill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</a:txBody>
                  <a:tcPr marL="194517" marR="19451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75106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rgbClr val="325949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Feature Engineering</a:t>
                      </a:r>
                      <a:endParaRPr lang="en-GB" sz="2400" b="0" i="0" kern="1200" dirty="0">
                        <a:solidFill>
                          <a:srgbClr val="325949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  <a:p>
                      <a:pPr algn="r"/>
                      <a:endParaRPr lang="en-US" sz="2400" b="0" kern="1200" dirty="0">
                        <a:solidFill>
                          <a:srgbClr val="325949"/>
                        </a:solidFill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</a:txBody>
                  <a:tcPr marL="194517" marR="19451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7210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rgbClr val="325949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Model Training</a:t>
                      </a:r>
                      <a:endParaRPr lang="en-GB" sz="2400" b="0" i="0" kern="1200" dirty="0">
                        <a:solidFill>
                          <a:srgbClr val="325949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rgbClr val="325949"/>
                        </a:solidFill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</a:txBody>
                  <a:tcPr marL="194517" marR="19451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62861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rgbClr val="325949"/>
                          </a:solidFill>
                          <a:effectLst/>
                          <a:latin typeface="Century" panose="02040604050505020304" pitchFamily="18" charset="0"/>
                          <a:ea typeface="+mn-ea"/>
                          <a:cs typeface="+mn-cs"/>
                        </a:rPr>
                        <a:t>Key Insights</a:t>
                      </a:r>
                      <a:endParaRPr lang="en-GB" sz="2400" b="0" i="0" kern="1200" dirty="0">
                        <a:solidFill>
                          <a:srgbClr val="325949"/>
                        </a:solidFill>
                        <a:effectLst/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rgbClr val="325949"/>
                        </a:solidFill>
                        <a:latin typeface="Century" panose="02040604050505020304" pitchFamily="18" charset="0"/>
                        <a:ea typeface="+mn-ea"/>
                        <a:cs typeface="+mn-cs"/>
                      </a:endParaRPr>
                    </a:p>
                  </a:txBody>
                  <a:tcPr marL="194517" marR="19451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40DC1B9-10F3-D3E7-2E81-F9F4B3FC11C1}"/>
              </a:ext>
            </a:extLst>
          </p:cNvPr>
          <p:cNvSpPr txBox="1"/>
          <p:nvPr/>
        </p:nvSpPr>
        <p:spPr>
          <a:xfrm>
            <a:off x="6728738" y="557390"/>
            <a:ext cx="557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25949"/>
                </a:solidFill>
                <a:latin typeface="Josefin Slab" panose="02000000000000000000" pitchFamily="2" charset="0"/>
              </a:rPr>
              <a:t>Created by: Md. Rafiquzzaman Rafi</a:t>
            </a:r>
            <a:endParaRPr lang="en-US" sz="2400" b="1" dirty="0">
              <a:solidFill>
                <a:srgbClr val="325949"/>
              </a:solidFill>
              <a:latin typeface="Josefin Slab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C2345E91-1725-7271-664D-61489C53A56D}"/>
              </a:ext>
            </a:extLst>
          </p:cNvPr>
          <p:cNvSpPr/>
          <p:nvPr/>
        </p:nvSpPr>
        <p:spPr>
          <a:xfrm>
            <a:off x="0" y="3734764"/>
            <a:ext cx="3146384" cy="3146384"/>
          </a:xfrm>
          <a:prstGeom prst="frame">
            <a:avLst/>
          </a:prstGeom>
          <a:solidFill>
            <a:srgbClr val="325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326B40F-FC59-EFF0-C6FF-784B95186BEF}"/>
              </a:ext>
            </a:extLst>
          </p:cNvPr>
          <p:cNvSpPr/>
          <p:nvPr/>
        </p:nvSpPr>
        <p:spPr>
          <a:xfrm>
            <a:off x="1573192" y="1726556"/>
            <a:ext cx="4016415" cy="4016415"/>
          </a:xfrm>
          <a:prstGeom prst="frame">
            <a:avLst>
              <a:gd name="adj1" fmla="val 50000"/>
            </a:avLst>
          </a:prstGeom>
          <a:solidFill>
            <a:srgbClr val="325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E5693-F599-FC09-47FB-D9AC4258DFC2}"/>
              </a:ext>
            </a:extLst>
          </p:cNvPr>
          <p:cNvSpPr txBox="1"/>
          <p:nvPr/>
        </p:nvSpPr>
        <p:spPr>
          <a:xfrm>
            <a:off x="2990126" y="2020606"/>
            <a:ext cx="6589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0" b="1" dirty="0">
                <a:solidFill>
                  <a:schemeClr val="bg1"/>
                </a:solidFill>
                <a:latin typeface="Garamond" panose="02020404030301010803" pitchFamily="18" charset="0"/>
              </a:rPr>
              <a:t>Th</a:t>
            </a:r>
            <a:r>
              <a:rPr lang="en-GB" sz="14400" b="1" dirty="0">
                <a:solidFill>
                  <a:srgbClr val="325949"/>
                </a:solidFill>
                <a:latin typeface="Garamond" panose="02020404030301010803" pitchFamily="18" charset="0"/>
              </a:rPr>
              <a:t>anks</a:t>
            </a:r>
            <a:endParaRPr lang="en-US" sz="144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8A95F-4BE8-6A6C-7D68-1C47860F42CB}"/>
              </a:ext>
            </a:extLst>
          </p:cNvPr>
          <p:cNvSpPr txBox="1"/>
          <p:nvPr/>
        </p:nvSpPr>
        <p:spPr>
          <a:xfrm>
            <a:off x="491199" y="748534"/>
            <a:ext cx="61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25949"/>
                </a:solidFill>
                <a:latin typeface="Josefin Slab SemiBold" panose="02000000000000000000" pitchFamily="2" charset="0"/>
              </a:rPr>
              <a:t>Md. Rafiquzzaman Rafi</a:t>
            </a:r>
          </a:p>
          <a:p>
            <a:pPr algn="ctr"/>
            <a:r>
              <a:rPr lang="en-GB" sz="2400" dirty="0">
                <a:solidFill>
                  <a:srgbClr val="325949"/>
                </a:solidFill>
                <a:latin typeface="Josefin Slab SemiBold" panose="02000000000000000000" pitchFamily="2" charset="0"/>
              </a:rPr>
              <a:t>rafiquzzamanrafi100@gmail.com</a:t>
            </a:r>
            <a:endParaRPr lang="en-US" sz="2400" dirty="0">
              <a:solidFill>
                <a:srgbClr val="325949"/>
              </a:solidFill>
              <a:latin typeface="Josefin Slab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4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E0BB9EC-A298-3619-9233-BEC3FDD7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1" y="1625600"/>
            <a:ext cx="5476240" cy="2794771"/>
          </a:xfrm>
          <a:prstGeom prst="rect">
            <a:avLst/>
          </a:prstGeom>
          <a:effectLst>
            <a:softEdge rad="3683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C7EBD-E255-F524-C835-45A14C7F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0555"/>
            <a:ext cx="12192000" cy="236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10C500-0FB0-4C45-DCA5-9934EFEA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804" y="637277"/>
            <a:ext cx="3374392" cy="2117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0"/>
            <a:ext cx="7043928" cy="1625600"/>
          </a:xfrm>
        </p:spPr>
        <p:txBody>
          <a:bodyPr/>
          <a:lstStyle/>
          <a:p>
            <a:r>
              <a:rPr lang="en-US" b="1" dirty="0">
                <a:solidFill>
                  <a:srgbClr val="325949"/>
                </a:solidFill>
                <a:latin typeface="Garamond" panose="02020404030301010803" pitchFamily="18" charset="0"/>
              </a:rPr>
              <a:t>Data Import and Basic Analysis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4FB8F6-3878-2958-2679-FDE32F79C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513" y="0"/>
            <a:ext cx="4251487" cy="442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E2CB281-3803-21CF-4087-28131DE15FD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315200" y="1798320"/>
            <a:ext cx="625313" cy="411866"/>
          </a:xfrm>
          <a:prstGeom prst="bentConnector3">
            <a:avLst>
              <a:gd name="adj1" fmla="val 45126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22A1A0C-D8C8-8BD2-5347-74967C28BF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0195" y="3116750"/>
            <a:ext cx="1375104" cy="1232137"/>
          </a:xfrm>
          <a:prstGeom prst="bentConnector3">
            <a:avLst>
              <a:gd name="adj1" fmla="val 497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5CE4A9-0749-D766-FAF9-CF811D5A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0" y="0"/>
            <a:ext cx="5354320" cy="93472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25949"/>
                </a:solidFill>
                <a:latin typeface="Garamond" panose="02020404030301010803" pitchFamily="18" charset="0"/>
              </a:rPr>
              <a:t>Data Preprocessing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EEF34B-758A-4199-7F29-8005B1BF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1852971"/>
            <a:ext cx="8319444" cy="500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32FA4E-899B-B2AB-E19A-9EE979CF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1959482"/>
            <a:ext cx="3393440" cy="4898518"/>
          </a:xfrm>
          <a:prstGeom prst="rect">
            <a:avLst/>
          </a:prstGeom>
        </p:spPr>
      </p:pic>
      <p:pic>
        <p:nvPicPr>
          <p:cNvPr id="19" name="Picture 1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440C756-14BA-CB77-D8B7-219D4221C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01" y="-379730"/>
            <a:ext cx="4665039" cy="237232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DF7AE74-507A-5A91-BC0C-B2A27E45532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062714" y="934720"/>
            <a:ext cx="3967968" cy="918251"/>
          </a:xfrm>
          <a:prstGeom prst="bentConnector2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CB5DDB4-5EDA-D69B-E658-969D33ABF530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1331310" y="2153570"/>
            <a:ext cx="2722181" cy="1788160"/>
          </a:xfrm>
          <a:prstGeom prst="bentConnector4">
            <a:avLst>
              <a:gd name="adj1" fmla="val 5013"/>
              <a:gd name="adj2" fmla="val 112784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5CE4A9-0749-D766-FAF9-CF811D5A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0" y="0"/>
            <a:ext cx="5354320" cy="93472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25949"/>
                </a:solidFill>
                <a:latin typeface="Garamond" panose="02020404030301010803" pitchFamily="18" charset="0"/>
              </a:rPr>
              <a:t>Data Preprocessing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6111BEE-2B5A-4AA1-3D74-6DD01D34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217" y="-254643"/>
            <a:ext cx="6104918" cy="4524050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995BE-CA53-BDC4-483E-2FB65BDD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4347"/>
            <a:ext cx="12192000" cy="17136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7751AF-B090-7D3F-53D4-BFA7766FA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01" y="3059772"/>
            <a:ext cx="5839105" cy="1209635"/>
          </a:xfrm>
          <a:prstGeom prst="rect">
            <a:avLst/>
          </a:prstGeom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280388D-69DC-1B25-4073-40BBB28F3D49}"/>
              </a:ext>
            </a:extLst>
          </p:cNvPr>
          <p:cNvCxnSpPr>
            <a:cxnSpLocks/>
          </p:cNvCxnSpPr>
          <p:nvPr/>
        </p:nvCxnSpPr>
        <p:spPr>
          <a:xfrm>
            <a:off x="5577948" y="1608881"/>
            <a:ext cx="3694904" cy="1450891"/>
          </a:xfrm>
          <a:prstGeom prst="bentConnector3">
            <a:avLst>
              <a:gd name="adj1" fmla="val 100122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AA3758-2E5C-7B18-2B0D-FC30426DA04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096000" y="1608881"/>
            <a:ext cx="0" cy="3535466"/>
          </a:xfrm>
          <a:prstGeom prst="straightConnector1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DAC529-45FC-DE3F-1A97-20FC9D77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544" y="0"/>
            <a:ext cx="4668456" cy="13310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325949"/>
                </a:solidFill>
                <a:latin typeface="Garamond" panose="02020404030301010803" pitchFamily="18" charset="0"/>
              </a:rPr>
              <a:t>Exploratory Data Analysis</a:t>
            </a:r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3A4F85D-5BC2-08DD-D746-14486E21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735" y="-363366"/>
            <a:ext cx="6119845" cy="3611227"/>
          </a:xfrm>
          <a:prstGeom prst="rect">
            <a:avLst/>
          </a:prstGeom>
          <a:effectLst>
            <a:softEdge rad="3048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DE2AF-E89B-D67E-212C-31917E77A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7861"/>
            <a:ext cx="5430377" cy="3610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9E4DED-4F97-8D41-96BC-523ECB681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55" y="2789500"/>
            <a:ext cx="6119845" cy="406850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8B2611E-F766-2DEF-8176-639FB241131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90210" y="1442247"/>
            <a:ext cx="3641868" cy="1347253"/>
          </a:xfrm>
          <a:prstGeom prst="bentConnector2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060C307-8D41-6776-3ED7-AB585332365E}"/>
              </a:ext>
            </a:extLst>
          </p:cNvPr>
          <p:cNvCxnSpPr>
            <a:cxnSpLocks/>
          </p:cNvCxnSpPr>
          <p:nvPr/>
        </p:nvCxnSpPr>
        <p:spPr>
          <a:xfrm rot="5400000">
            <a:off x="3773557" y="3099068"/>
            <a:ext cx="3610684" cy="297045"/>
          </a:xfrm>
          <a:prstGeom prst="bentConnector2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1D1C5C4-8FD5-F446-4AB2-59D54BEE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334697"/>
            <a:ext cx="6404585" cy="3057577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4CCED1-44A1-1531-E268-B914DAEEE9C0}"/>
              </a:ext>
            </a:extLst>
          </p:cNvPr>
          <p:cNvSpPr txBox="1"/>
          <p:nvPr/>
        </p:nvSpPr>
        <p:spPr>
          <a:xfrm>
            <a:off x="162560" y="0"/>
            <a:ext cx="569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Distribution Analysis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72D157-CCFC-D0E0-CE88-86D4EEA4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13" y="2722881"/>
            <a:ext cx="6219387" cy="41351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65E913-6A47-D095-0085-108FF3F6C97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9298293" y="2438400"/>
            <a:ext cx="0" cy="284480"/>
          </a:xfrm>
          <a:prstGeom prst="straightConnector1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8183683-9A83-2864-1986-AD7380F34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92" y="3576320"/>
            <a:ext cx="5896696" cy="3281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6098F8-C4D1-4E00-77E0-F9BC7B983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51164"/>
            <a:ext cx="5565969" cy="1905396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B61EED-A22B-7F54-2DFC-1683A88FA463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2392616" y="3053779"/>
            <a:ext cx="926465" cy="118616"/>
          </a:xfrm>
          <a:prstGeom prst="bentConnector3">
            <a:avLst/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A02DE44C-FC0A-A30D-DA29-E3FB56F94DB0}"/>
              </a:ext>
            </a:extLst>
          </p:cNvPr>
          <p:cNvSpPr/>
          <p:nvPr/>
        </p:nvSpPr>
        <p:spPr>
          <a:xfrm>
            <a:off x="6440667" y="3996402"/>
            <a:ext cx="4740477" cy="2804160"/>
          </a:xfrm>
          <a:prstGeom prst="cloud">
            <a:avLst/>
          </a:prstGeom>
          <a:solidFill>
            <a:srgbClr val="DFE3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CCED1-44A1-1531-E268-B914DAEEE9C0}"/>
              </a:ext>
            </a:extLst>
          </p:cNvPr>
          <p:cNvSpPr txBox="1"/>
          <p:nvPr/>
        </p:nvSpPr>
        <p:spPr>
          <a:xfrm>
            <a:off x="162560" y="0"/>
            <a:ext cx="569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Distribution Analysis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B61EED-A22B-7F54-2DFC-1683A88FA463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6197600" y="2509847"/>
            <a:ext cx="1838960" cy="1429118"/>
          </a:xfrm>
          <a:prstGeom prst="bentConnector3">
            <a:avLst>
              <a:gd name="adj1" fmla="val 50000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AD43D7-5062-96BB-B41C-62B3B3FD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29"/>
            <a:ext cx="6197600" cy="5838071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BAE4484-8004-5D19-1864-F4EDE9B7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30" y="1019929"/>
            <a:ext cx="5019879" cy="2979837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77BF9-FF7E-73E2-6A5C-33AD6002D9CC}"/>
              </a:ext>
            </a:extLst>
          </p:cNvPr>
          <p:cNvSpPr txBox="1"/>
          <p:nvPr/>
        </p:nvSpPr>
        <p:spPr>
          <a:xfrm>
            <a:off x="6923698" y="5044539"/>
            <a:ext cx="4596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325949"/>
                </a:solidFill>
                <a:latin typeface="Garamond" panose="02020404030301010803" pitchFamily="18" charset="0"/>
              </a:rPr>
              <a:t>Pair Plot Analysis</a:t>
            </a:r>
            <a:endParaRPr lang="en-US" sz="40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8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A02DE44C-FC0A-A30D-DA29-E3FB56F94DB0}"/>
              </a:ext>
            </a:extLst>
          </p:cNvPr>
          <p:cNvSpPr/>
          <p:nvPr/>
        </p:nvSpPr>
        <p:spPr>
          <a:xfrm>
            <a:off x="6916620" y="4248150"/>
            <a:ext cx="5473700" cy="2804160"/>
          </a:xfrm>
          <a:prstGeom prst="cloud">
            <a:avLst/>
          </a:prstGeom>
          <a:solidFill>
            <a:srgbClr val="DFE3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CCED1-44A1-1531-E268-B914DAEEE9C0}"/>
              </a:ext>
            </a:extLst>
          </p:cNvPr>
          <p:cNvSpPr txBox="1"/>
          <p:nvPr/>
        </p:nvSpPr>
        <p:spPr>
          <a:xfrm>
            <a:off x="435650" y="106101"/>
            <a:ext cx="566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325949"/>
                </a:solidFill>
                <a:latin typeface="Garamond" panose="02020404030301010803" pitchFamily="18" charset="0"/>
              </a:rPr>
              <a:t>Distribution Analysis</a:t>
            </a:r>
            <a:endParaRPr lang="en-US" sz="48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B61EED-A22B-7F54-2DFC-1683A88FA463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6805914" y="3184679"/>
            <a:ext cx="2759726" cy="1410777"/>
          </a:xfrm>
          <a:prstGeom prst="bentConnector3">
            <a:avLst>
              <a:gd name="adj1" fmla="val 509"/>
            </a:avLst>
          </a:prstGeom>
          <a:ln w="38100">
            <a:solidFill>
              <a:srgbClr val="325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777BF9-FF7E-73E2-6A5C-33AD6002D9CC}"/>
              </a:ext>
            </a:extLst>
          </p:cNvPr>
          <p:cNvSpPr txBox="1"/>
          <p:nvPr/>
        </p:nvSpPr>
        <p:spPr>
          <a:xfrm>
            <a:off x="7351395" y="5083760"/>
            <a:ext cx="4686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325949"/>
                </a:solidFill>
                <a:latin typeface="Garamond" panose="02020404030301010803" pitchFamily="18" charset="0"/>
              </a:rPr>
              <a:t>Box Plot Analysis for Outlier Detection</a:t>
            </a:r>
            <a:endParaRPr lang="en-US" sz="4000" b="1" dirty="0">
              <a:solidFill>
                <a:srgbClr val="325949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3825-8230-4A84-2BC9-ADEE658C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2913"/>
            <a:ext cx="6805914" cy="4525087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935482B-5C67-9A63-19FB-806CC93E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0" y="-220263"/>
            <a:ext cx="5697220" cy="3622115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247765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389</TotalTime>
  <Words>259</Words>
  <Application>Microsoft Office PowerPoint</Application>
  <PresentationFormat>Widescreen</PresentationFormat>
  <Paragraphs>93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Century</vt:lpstr>
      <vt:lpstr>Courier New</vt:lpstr>
      <vt:lpstr>Garamond</vt:lpstr>
      <vt:lpstr>Josefin Slab</vt:lpstr>
      <vt:lpstr>Josefin Slab SemiBold</vt:lpstr>
      <vt:lpstr>Sagona Book</vt:lpstr>
      <vt:lpstr>Wingdings</vt:lpstr>
      <vt:lpstr>Metropolitan</vt:lpstr>
      <vt:lpstr>Customer Satisfaction Rating  “Prediction”</vt:lpstr>
      <vt:lpstr>Overview This project develops a machine learning model to predict customer satisfaction in airlines using advanced techniques like CatBoost and Optuna for hyperparameter optimization.</vt:lpstr>
      <vt:lpstr>Data Import and Basic Analysis</vt:lpstr>
      <vt:lpstr>Data Preprocessing</vt:lpstr>
      <vt:lpstr>Data Preprocessing</vt:lpstr>
      <vt:lpstr>Exploratory Data Analysis</vt:lpstr>
      <vt:lpstr>PowerPoint Presentation</vt:lpstr>
      <vt:lpstr>PowerPoint Presentation</vt:lpstr>
      <vt:lpstr>PowerPoint Presentation</vt:lpstr>
      <vt:lpstr>Correlation Analysis</vt:lpstr>
      <vt:lpstr>Feature Engineering</vt:lpstr>
      <vt:lpstr>PowerPoint Presentation</vt:lpstr>
      <vt:lpstr>Model Comparison</vt:lpstr>
      <vt:lpstr>SHAP Explanation</vt:lpstr>
      <vt:lpstr>Train &amp; Validation Accuracy</vt:lpstr>
      <vt:lpstr>Feature Importance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MD.RAFIQUZZAMAN RAFI</dc:creator>
  <cp:lastModifiedBy>MD.RAFIQUZZAMAN RAFI</cp:lastModifiedBy>
  <cp:revision>2</cp:revision>
  <dcterms:created xsi:type="dcterms:W3CDTF">2025-04-03T05:37:28Z</dcterms:created>
  <dcterms:modified xsi:type="dcterms:W3CDTF">2025-04-03T12:09:36Z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